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8" d="100"/>
          <a:sy n="48" d="100"/>
        </p:scale>
        <p:origin x="190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E7CBC2-C5EF-4693-BD77-8082BE3D428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163006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E7CBC2-C5EF-4693-BD77-8082BE3D428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44968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E7CBC2-C5EF-4693-BD77-8082BE3D428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137063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388" t="26941" r="29582" b="38960"/>
          <a:stretch/>
        </p:blipFill>
        <p:spPr>
          <a:xfrm>
            <a:off x="-51438" y="0"/>
            <a:ext cx="6912772" cy="2663206"/>
          </a:xfrm>
          <a:prstGeom prst="rect">
            <a:avLst/>
          </a:prstGeom>
        </p:spPr>
      </p:pic>
      <p:sp>
        <p:nvSpPr>
          <p:cNvPr id="11" name="Rectangle 10"/>
          <p:cNvSpPr/>
          <p:nvPr userDrawn="1"/>
        </p:nvSpPr>
        <p:spPr>
          <a:xfrm>
            <a:off x="6206390" y="0"/>
            <a:ext cx="654944" cy="9144000"/>
          </a:xfrm>
          <a:prstGeom prst="rect">
            <a:avLst/>
          </a:pr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310"/>
            <a:ext cx="6861334" cy="2662896"/>
          </a:xfrm>
          <a:prstGeom prst="rect">
            <a:avLst/>
          </a:prstGeom>
          <a:solidFill>
            <a:schemeClr val="accent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bject 73"/>
          <p:cNvSpPr txBox="1"/>
          <p:nvPr userDrawn="1"/>
        </p:nvSpPr>
        <p:spPr>
          <a:xfrm>
            <a:off x="341846" y="2767207"/>
            <a:ext cx="2772401" cy="1449896"/>
          </a:xfrm>
          <a:prstGeom prst="rect">
            <a:avLst/>
          </a:prstGeom>
        </p:spPr>
        <p:txBody>
          <a:bodyPr vert="horz" wrap="square" lIns="0" tIns="0" rIns="0" bIns="0" rtlCol="0">
            <a:noAutofit/>
          </a:bodyPr>
          <a:lstStyle/>
          <a:p>
            <a:pPr marL="12700" marR="12700" indent="-635" algn="just" defTabSz="914400" rtl="0" eaLnBrk="1" latinLnBrk="0" hangingPunct="1">
              <a:lnSpc>
                <a:spcPts val="1250"/>
              </a:lnSpc>
            </a:pPr>
            <a:r>
              <a:rPr lang="en-US" sz="1200" kern="1200" spc="-55" dirty="0">
                <a:solidFill>
                  <a:srgbClr val="58595B"/>
                </a:solidFill>
                <a:latin typeface="+mn-lt"/>
                <a:ea typeface="+mn-ea"/>
                <a:cs typeface="Arial"/>
              </a:rPr>
              <a:t>Phenology is the study of recurring plant and animal life cycle events such as leafing  and flowering of plants,  maturation of agricultural crops, emergence of insects,</a:t>
            </a:r>
            <a:r>
              <a:rPr lang="en-US" sz="1200" kern="1200" spc="-55" baseline="0" dirty="0">
                <a:solidFill>
                  <a:srgbClr val="58595B"/>
                </a:solidFill>
                <a:latin typeface="+mn-lt"/>
                <a:ea typeface="+mn-ea"/>
                <a:cs typeface="Arial"/>
              </a:rPr>
              <a:t> </a:t>
            </a:r>
            <a:r>
              <a:rPr lang="en-US" sz="1200" kern="1200" spc="-55" dirty="0">
                <a:solidFill>
                  <a:srgbClr val="58595B"/>
                </a:solidFill>
                <a:latin typeface="+mn-lt"/>
                <a:ea typeface="+mn-ea"/>
                <a:cs typeface="Arial"/>
              </a:rPr>
              <a:t>and migration of animals. Phenology is</a:t>
            </a:r>
            <a:r>
              <a:rPr lang="en-US" sz="1200" kern="1200" spc="-55" baseline="0" dirty="0">
                <a:solidFill>
                  <a:srgbClr val="58595B"/>
                </a:solidFill>
                <a:latin typeface="+mn-lt"/>
                <a:ea typeface="+mn-ea"/>
                <a:cs typeface="Arial"/>
              </a:rPr>
              <a:t> </a:t>
            </a:r>
            <a:r>
              <a:rPr lang="en-US" sz="1200" kern="1200" spc="-55" dirty="0">
                <a:solidFill>
                  <a:srgbClr val="58595B"/>
                </a:solidFill>
                <a:latin typeface="+mn-lt"/>
                <a:ea typeface="+mn-ea"/>
                <a:cs typeface="Arial"/>
              </a:rPr>
              <a:t>simple to observe and record and is a key indicator of how plants and animals respond to weather and climate.  It  is  considered a valuable indicator</a:t>
            </a:r>
            <a:r>
              <a:rPr lang="en-US" sz="1200" kern="1200" spc="-55" baseline="0" dirty="0">
                <a:solidFill>
                  <a:srgbClr val="58595B"/>
                </a:solidFill>
                <a:latin typeface="+mn-lt"/>
                <a:ea typeface="+mn-ea"/>
                <a:cs typeface="Arial"/>
              </a:rPr>
              <a:t> </a:t>
            </a:r>
            <a:r>
              <a:rPr lang="en-US" sz="1200" kern="1200" spc="-55" dirty="0">
                <a:solidFill>
                  <a:srgbClr val="58595B"/>
                </a:solidFill>
                <a:latin typeface="+mn-lt"/>
                <a:ea typeface="+mn-ea"/>
                <a:cs typeface="Arial"/>
              </a:rPr>
              <a:t>of changes in climate.</a:t>
            </a:r>
          </a:p>
          <a:p>
            <a:pPr marL="12700" algn="just"/>
            <a:endParaRPr lang="en-US" sz="1200" dirty="0">
              <a:latin typeface="+mn-lt"/>
              <a:cs typeface="Arial"/>
            </a:endParaRPr>
          </a:p>
          <a:p>
            <a:pPr marL="12700" algn="just">
              <a:lnSpc>
                <a:spcPct val="100000"/>
              </a:lnSpc>
            </a:pPr>
            <a:endParaRPr lang="en-US" sz="1200" dirty="0">
              <a:latin typeface="+mn-lt"/>
              <a:cs typeface="Arial"/>
            </a:endParaRPr>
          </a:p>
        </p:txBody>
      </p:sp>
      <p:sp>
        <p:nvSpPr>
          <p:cNvPr id="13" name="Rectangle 12"/>
          <p:cNvSpPr/>
          <p:nvPr userDrawn="1"/>
        </p:nvSpPr>
        <p:spPr>
          <a:xfrm>
            <a:off x="0" y="4358384"/>
            <a:ext cx="3114247" cy="1338138"/>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bject 86"/>
          <p:cNvSpPr txBox="1"/>
          <p:nvPr userDrawn="1"/>
        </p:nvSpPr>
        <p:spPr>
          <a:xfrm>
            <a:off x="341847" y="4386792"/>
            <a:ext cx="2772400" cy="1281322"/>
          </a:xfrm>
          <a:prstGeom prst="rect">
            <a:avLst/>
          </a:prstGeom>
          <a:noFill/>
        </p:spPr>
        <p:txBody>
          <a:bodyPr vert="horz" wrap="square" lIns="0" tIns="0" rIns="0" bIns="0" rtlCol="0">
            <a:noAutofit/>
          </a:bodyPr>
          <a:lstStyle/>
          <a:p>
            <a:r>
              <a:rPr lang="en-US" sz="1600" i="1" dirty="0">
                <a:solidFill>
                  <a:schemeClr val="bg1"/>
                </a:solidFill>
                <a:latin typeface="+mj-lt"/>
              </a:rPr>
              <a:t>Nature’s Notebook</a:t>
            </a:r>
            <a:r>
              <a:rPr lang="en-US" sz="1600" dirty="0">
                <a:solidFill>
                  <a:schemeClr val="bg1"/>
                </a:solidFill>
                <a:latin typeface="+mj-lt"/>
              </a:rPr>
              <a:t> is a national phenology program in which professional and citizen scientists record long-term observations of plant and animal life stages.</a:t>
            </a:r>
            <a:endParaRPr lang="en-US" sz="1600" b="0" dirty="0">
              <a:solidFill>
                <a:schemeClr val="bg1"/>
              </a:solidFill>
              <a:effectLst/>
              <a:latin typeface="+mj-lt"/>
            </a:endParaRPr>
          </a:p>
          <a:p>
            <a:br>
              <a:rPr lang="en-US" sz="1600" dirty="0">
                <a:solidFill>
                  <a:schemeClr val="bg1"/>
                </a:solidFill>
                <a:latin typeface="+mj-lt"/>
              </a:rPr>
            </a:br>
            <a:endParaRPr sz="1600" spc="-25" dirty="0">
              <a:solidFill>
                <a:srgbClr val="58595B"/>
              </a:solidFill>
              <a:latin typeface="+mj-lt"/>
              <a:cs typeface="Arial"/>
            </a:endParaRPr>
          </a:p>
        </p:txBody>
      </p:sp>
      <p:sp>
        <p:nvSpPr>
          <p:cNvPr id="15" name="object 73"/>
          <p:cNvSpPr txBox="1"/>
          <p:nvPr userDrawn="1"/>
        </p:nvSpPr>
        <p:spPr>
          <a:xfrm>
            <a:off x="341846" y="5837803"/>
            <a:ext cx="2772401" cy="1338350"/>
          </a:xfrm>
          <a:prstGeom prst="rect">
            <a:avLst/>
          </a:prstGeom>
        </p:spPr>
        <p:txBody>
          <a:bodyPr vert="horz" wrap="square" lIns="0" tIns="0" rIns="0" bIns="0" rtlCol="0">
            <a:noAutofit/>
          </a:bodyPr>
          <a:lstStyle/>
          <a:p>
            <a:pPr marL="12065" algn="just">
              <a:lnSpc>
                <a:spcPct val="100000"/>
              </a:lnSpc>
              <a:buClr>
                <a:srgbClr val="58595B"/>
              </a:buClr>
              <a:tabLst>
                <a:tab pos="167640" algn="l"/>
              </a:tabLst>
            </a:pPr>
            <a:r>
              <a:rPr lang="en-US" sz="1200" i="1" kern="1200" spc="-55" dirty="0">
                <a:solidFill>
                  <a:srgbClr val="58595B"/>
                </a:solidFill>
                <a:latin typeface="+mn-lt"/>
                <a:ea typeface="+mn-ea"/>
                <a:cs typeface="Arial"/>
              </a:rPr>
              <a:t>Nature’s Notebook </a:t>
            </a:r>
            <a:r>
              <a:rPr lang="en-US" sz="1200" kern="1200" spc="-55" dirty="0">
                <a:solidFill>
                  <a:srgbClr val="58595B"/>
                </a:solidFill>
                <a:latin typeface="+mn-lt"/>
                <a:ea typeface="+mn-ea"/>
                <a:cs typeface="Arial"/>
              </a:rPr>
              <a:t>was established in 2008 as the USA</a:t>
            </a:r>
            <a:r>
              <a:rPr lang="en-US" sz="1200" kern="1200" spc="-55" baseline="0" dirty="0">
                <a:solidFill>
                  <a:srgbClr val="58595B"/>
                </a:solidFill>
                <a:latin typeface="+mn-lt"/>
                <a:ea typeface="+mn-ea"/>
                <a:cs typeface="Arial"/>
              </a:rPr>
              <a:t> National Phenology Network</a:t>
            </a:r>
            <a:r>
              <a:rPr lang="en-US" sz="1200" kern="1200" spc="-55" dirty="0">
                <a:solidFill>
                  <a:srgbClr val="58595B"/>
                </a:solidFill>
                <a:latin typeface="+mn-lt"/>
                <a:ea typeface="+mn-ea"/>
                <a:cs typeface="Arial"/>
              </a:rPr>
              <a:t>’s primary tool for phenology data collection. </a:t>
            </a:r>
            <a:r>
              <a:rPr lang="en-US" sz="1200" i="1" kern="1200" spc="-55" dirty="0">
                <a:solidFill>
                  <a:srgbClr val="58595B"/>
                </a:solidFill>
                <a:latin typeface="+mn-lt"/>
                <a:ea typeface="+mn-ea"/>
                <a:cs typeface="Arial"/>
              </a:rPr>
              <a:t>Nature’s Notebook </a:t>
            </a:r>
            <a:r>
              <a:rPr lang="en-US" sz="1200" kern="1200" spc="-55" dirty="0">
                <a:solidFill>
                  <a:srgbClr val="58595B"/>
                </a:solidFill>
                <a:latin typeface="+mn-lt"/>
                <a:ea typeface="+mn-ea"/>
                <a:cs typeface="Arial"/>
              </a:rPr>
              <a:t>has since grown into a multi-faceted platform that serves the needs of a wide variety of phenology monitoring partners, from individual observers to national federal agency partners.</a:t>
            </a:r>
            <a:endParaRPr sz="1200" kern="1200" spc="-55" dirty="0">
              <a:solidFill>
                <a:srgbClr val="58595B"/>
              </a:solidFill>
              <a:latin typeface="+mn-lt"/>
              <a:ea typeface="+mn-ea"/>
              <a:cs typeface="Arial"/>
            </a:endParaRP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0355" y="7317434"/>
            <a:ext cx="2615382" cy="1126068"/>
          </a:xfrm>
          <a:prstGeom prst="rect">
            <a:avLst/>
          </a:prstGeom>
        </p:spPr>
      </p:pic>
      <p:sp>
        <p:nvSpPr>
          <p:cNvPr id="17" name="object 74"/>
          <p:cNvSpPr txBox="1"/>
          <p:nvPr userDrawn="1"/>
        </p:nvSpPr>
        <p:spPr>
          <a:xfrm>
            <a:off x="3375693" y="2767207"/>
            <a:ext cx="2731032" cy="1438475"/>
          </a:xfrm>
          <a:prstGeom prst="rect">
            <a:avLst/>
          </a:prstGeom>
        </p:spPr>
        <p:txBody>
          <a:bodyPr vert="horz" wrap="square" lIns="0" tIns="0" rIns="0" bIns="0" rtlCol="0">
            <a:noAutofit/>
          </a:bodyPr>
          <a:lstStyle/>
          <a:p>
            <a:pPr marL="12700" marR="12700" indent="-635" algn="just" defTabSz="914400" rtl="0" eaLnBrk="1" latinLnBrk="0" hangingPunct="1">
              <a:lnSpc>
                <a:spcPts val="1250"/>
              </a:lnSpc>
            </a:pPr>
            <a:r>
              <a:rPr sz="1200" kern="1200" spc="-55" dirty="0">
                <a:solidFill>
                  <a:srgbClr val="58595B"/>
                </a:solidFill>
                <a:latin typeface="+mn-lt"/>
                <a:ea typeface="+mn-ea"/>
                <a:cs typeface="Arial"/>
              </a:rPr>
              <a:t>The phenology observations</a:t>
            </a:r>
            <a:r>
              <a:rPr lang="en-US" sz="1200" kern="1200" spc="-55" baseline="0" dirty="0">
                <a:solidFill>
                  <a:srgbClr val="58595B"/>
                </a:solidFill>
                <a:latin typeface="+mn-lt"/>
                <a:ea typeface="+mn-ea"/>
                <a:cs typeface="Arial"/>
              </a:rPr>
              <a:t> </a:t>
            </a:r>
            <a:r>
              <a:rPr sz="1200" kern="1200" spc="-55" dirty="0">
                <a:solidFill>
                  <a:srgbClr val="58595B"/>
                </a:solidFill>
                <a:latin typeface="+mn-lt"/>
                <a:ea typeface="+mn-ea"/>
                <a:cs typeface="Arial"/>
              </a:rPr>
              <a:t>collected</a:t>
            </a:r>
            <a:r>
              <a:rPr lang="en-US" sz="1200" kern="1200" spc="-55" dirty="0">
                <a:solidFill>
                  <a:srgbClr val="58595B"/>
                </a:solidFill>
                <a:latin typeface="+mn-lt"/>
                <a:ea typeface="+mn-ea"/>
                <a:cs typeface="Arial"/>
              </a:rPr>
              <a:t> </a:t>
            </a:r>
            <a:r>
              <a:rPr sz="1200" kern="1200" spc="-55" dirty="0">
                <a:solidFill>
                  <a:srgbClr val="58595B"/>
                </a:solidFill>
                <a:latin typeface="+mn-lt"/>
                <a:ea typeface="+mn-ea"/>
                <a:cs typeface="Arial"/>
              </a:rPr>
              <a:t>via </a:t>
            </a:r>
            <a:r>
              <a:rPr sz="1200" i="1" kern="1200" spc="-55" dirty="0">
                <a:solidFill>
                  <a:srgbClr val="58595B"/>
                </a:solidFill>
                <a:latin typeface="+mn-lt"/>
                <a:ea typeface="+mn-ea"/>
                <a:cs typeface="Arial"/>
              </a:rPr>
              <a:t>Nature’s Notebook </a:t>
            </a:r>
            <a:r>
              <a:rPr sz="1200" kern="1200" spc="-55" dirty="0">
                <a:solidFill>
                  <a:srgbClr val="58595B"/>
                </a:solidFill>
                <a:latin typeface="+mn-lt"/>
                <a:ea typeface="+mn-ea"/>
                <a:cs typeface="Arial"/>
              </a:rPr>
              <a:t>become part of a data  resource  that will be used by  scientists,  decision  makers  and the  public  for  many  decades  to  come.  This  information is used to understand how plants and animals are responding to a rapidly warming climate. Phenology  data  also  support  management  decisions  pertaining  to  allergies,  wildfires,  water  and conservation.  </a:t>
            </a:r>
          </a:p>
        </p:txBody>
      </p:sp>
      <p:sp>
        <p:nvSpPr>
          <p:cNvPr id="18" name="object 76"/>
          <p:cNvSpPr txBox="1"/>
          <p:nvPr userDrawn="1"/>
        </p:nvSpPr>
        <p:spPr>
          <a:xfrm>
            <a:off x="3375693" y="4386792"/>
            <a:ext cx="2765271" cy="1667639"/>
          </a:xfrm>
          <a:prstGeom prst="rect">
            <a:avLst/>
          </a:prstGeom>
        </p:spPr>
        <p:txBody>
          <a:bodyPr vert="horz" wrap="square" lIns="0" tIns="0" rIns="0" bIns="0" rtlCol="0">
            <a:noAutofit/>
          </a:bodyPr>
          <a:lstStyle/>
          <a:p>
            <a:pPr marL="12700" marR="12700" indent="-635" algn="just">
              <a:lnSpc>
                <a:spcPts val="1250"/>
              </a:lnSpc>
            </a:pPr>
            <a:r>
              <a:rPr lang="en-US" sz="1200" kern="1200" spc="-55" dirty="0">
                <a:solidFill>
                  <a:srgbClr val="58595B"/>
                </a:solidFill>
                <a:latin typeface="+mn-lt"/>
                <a:ea typeface="+mn-ea"/>
                <a:cs typeface="Arial"/>
              </a:rPr>
              <a:t>Local Phenology Programs (LPPs) engage their communities in using </a:t>
            </a:r>
            <a:r>
              <a:rPr lang="en-US" sz="1200" i="1" kern="1200" spc="-55" dirty="0">
                <a:solidFill>
                  <a:srgbClr val="58595B"/>
                </a:solidFill>
                <a:latin typeface="+mn-lt"/>
                <a:ea typeface="+mn-ea"/>
                <a:cs typeface="Arial"/>
              </a:rPr>
              <a:t>Nature's Notebook</a:t>
            </a:r>
            <a:r>
              <a:rPr lang="en-US" sz="1200" kern="1200" spc="-55" dirty="0">
                <a:solidFill>
                  <a:srgbClr val="58595B"/>
                </a:solidFill>
                <a:latin typeface="+mn-lt"/>
                <a:ea typeface="+mn-ea"/>
                <a:cs typeface="Arial"/>
              </a:rPr>
              <a:t> to answer locally-relevant questions such as Are pollinators mismatched with their host plants?</a:t>
            </a:r>
            <a:r>
              <a:rPr lang="en-US" sz="1200" kern="1200" spc="-55" baseline="0" dirty="0">
                <a:solidFill>
                  <a:srgbClr val="58595B"/>
                </a:solidFill>
                <a:latin typeface="+mn-lt"/>
                <a:ea typeface="+mn-ea"/>
                <a:cs typeface="Arial"/>
              </a:rPr>
              <a:t> </a:t>
            </a:r>
            <a:r>
              <a:rPr lang="en-US" sz="1200" kern="1200" spc="-55" dirty="0">
                <a:solidFill>
                  <a:srgbClr val="58595B"/>
                </a:solidFill>
                <a:latin typeface="+mn-lt"/>
                <a:ea typeface="+mn-ea"/>
                <a:cs typeface="Arial"/>
              </a:rPr>
              <a:t>Are migrating birds arriving earlier? Or, What is the best time to treat invasive species? These programs are located at wildlife refuges, local and national parks, nature centers, and</a:t>
            </a:r>
            <a:r>
              <a:rPr lang="en-US" sz="1200" kern="1200" spc="-55" baseline="0" dirty="0">
                <a:solidFill>
                  <a:srgbClr val="58595B"/>
                </a:solidFill>
                <a:latin typeface="+mn-lt"/>
                <a:ea typeface="+mn-ea"/>
                <a:cs typeface="Arial"/>
              </a:rPr>
              <a:t> other locations</a:t>
            </a:r>
            <a:r>
              <a:rPr lang="en-US" sz="1200" kern="1200" spc="-55" dirty="0">
                <a:solidFill>
                  <a:srgbClr val="58595B"/>
                </a:solidFill>
                <a:latin typeface="+mn-lt"/>
                <a:ea typeface="+mn-ea"/>
                <a:cs typeface="Arial"/>
              </a:rPr>
              <a:t> across the country. LPPs create their own goals for phenology monitoring and develop long-term plans for training, data collection, and dissemination of results to their communities. </a:t>
            </a:r>
            <a:endParaRPr sz="1200" kern="1200" spc="-55" dirty="0">
              <a:solidFill>
                <a:srgbClr val="58595B"/>
              </a:solidFill>
              <a:latin typeface="+mn-lt"/>
              <a:ea typeface="+mn-ea"/>
              <a:cs typeface="Arial"/>
            </a:endParaRPr>
          </a:p>
        </p:txBody>
      </p:sp>
      <p:sp>
        <p:nvSpPr>
          <p:cNvPr id="2" name="Title 1"/>
          <p:cNvSpPr>
            <a:spLocks noGrp="1"/>
          </p:cNvSpPr>
          <p:nvPr>
            <p:ph type="title"/>
          </p:nvPr>
        </p:nvSpPr>
        <p:spPr>
          <a:xfrm>
            <a:off x="218480" y="486836"/>
            <a:ext cx="5695277" cy="2139090"/>
          </a:xfrm>
        </p:spPr>
        <p:txBody>
          <a:bodyPr anchor="b">
            <a:normAutofit/>
          </a:bodyPr>
          <a:lstStyle>
            <a:lvl1pPr>
              <a:defRPr sz="3600" b="1">
                <a:solidFill>
                  <a:schemeClr val="bg1"/>
                </a:solidFill>
              </a:defRPr>
            </a:lvl1pPr>
          </a:lstStyle>
          <a:p>
            <a:r>
              <a:rPr lang="en-US"/>
              <a:t>Click to edit Master title style</a:t>
            </a:r>
            <a:endParaRPr lang="en-US" dirty="0"/>
          </a:p>
        </p:txBody>
      </p:sp>
      <p:sp>
        <p:nvSpPr>
          <p:cNvPr id="19" name="Date Placeholder 3"/>
          <p:cNvSpPr>
            <a:spLocks noGrp="1"/>
          </p:cNvSpPr>
          <p:nvPr>
            <p:ph type="dt" sz="half" idx="10"/>
          </p:nvPr>
        </p:nvSpPr>
        <p:spPr>
          <a:xfrm rot="16200000">
            <a:off x="5733339" y="1553624"/>
            <a:ext cx="1543050" cy="486833"/>
          </a:xfrm>
        </p:spPr>
        <p:txBody>
          <a:bodyPr/>
          <a:lstStyle>
            <a:lvl1pPr>
              <a:defRPr sz="1600">
                <a:solidFill>
                  <a:schemeClr val="bg1"/>
                </a:solidFill>
              </a:defRPr>
            </a:lvl1pPr>
          </a:lstStyle>
          <a:p>
            <a:endParaRPr lang="en-US" dirty="0"/>
          </a:p>
        </p:txBody>
      </p:sp>
      <p:sp>
        <p:nvSpPr>
          <p:cNvPr id="5" name="Footer Placeholder 4"/>
          <p:cNvSpPr>
            <a:spLocks noGrp="1"/>
          </p:cNvSpPr>
          <p:nvPr>
            <p:ph type="ftr" sz="quarter" idx="11"/>
          </p:nvPr>
        </p:nvSpPr>
        <p:spPr>
          <a:xfrm rot="16200000">
            <a:off x="4752368" y="6941426"/>
            <a:ext cx="3592573" cy="494506"/>
          </a:xfrm>
        </p:spPr>
        <p:txBody>
          <a:bodyPr/>
          <a:lstStyle>
            <a:lvl1pPr algn="l">
              <a:defRPr sz="1600">
                <a:solidFill>
                  <a:schemeClr val="bg1"/>
                </a:solidFill>
              </a:defRPr>
            </a:lvl1pPr>
          </a:lstStyle>
          <a:p>
            <a:endParaRPr lang="en-US" dirty="0"/>
          </a:p>
        </p:txBody>
      </p:sp>
    </p:spTree>
    <p:extLst>
      <p:ext uri="{BB962C8B-B14F-4D97-AF65-F5344CB8AC3E}">
        <p14:creationId xmlns:p14="http://schemas.microsoft.com/office/powerpoint/2010/main" val="977185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80" b="22138"/>
          <a:stretch/>
        </p:blipFill>
        <p:spPr>
          <a:xfrm>
            <a:off x="-3572" y="0"/>
            <a:ext cx="6861572" cy="2064774"/>
          </a:xfrm>
          <a:prstGeom prst="rect">
            <a:avLst/>
          </a:prstGeom>
        </p:spPr>
      </p:pic>
      <p:sp>
        <p:nvSpPr>
          <p:cNvPr id="9" name="Rectangle 8"/>
          <p:cNvSpPr/>
          <p:nvPr userDrawn="1"/>
        </p:nvSpPr>
        <p:spPr>
          <a:xfrm>
            <a:off x="-3572" y="0"/>
            <a:ext cx="6876126" cy="2064774"/>
          </a:xfrm>
          <a:prstGeom prst="rect">
            <a:avLst/>
          </a:prstGeom>
          <a:solidFill>
            <a:schemeClr val="accent2">
              <a:lumMod val="75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206390" y="0"/>
            <a:ext cx="654944" cy="9144000"/>
          </a:xfrm>
          <a:prstGeom prst="rect">
            <a:avLst/>
          </a:pr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a:xfrm rot="16200000">
            <a:off x="5762337" y="1478980"/>
            <a:ext cx="1543050" cy="486833"/>
          </a:xfrm>
        </p:spPr>
        <p:txBody>
          <a:bodyPr/>
          <a:lstStyle>
            <a:lvl1pPr>
              <a:defRPr sz="1600">
                <a:solidFill>
                  <a:schemeClr val="bg1"/>
                </a:solidFill>
              </a:defRPr>
            </a:lvl1pPr>
          </a:lstStyle>
          <a:p>
            <a:endParaRPr lang="en-US" dirty="0"/>
          </a:p>
        </p:txBody>
      </p:sp>
      <p:sp>
        <p:nvSpPr>
          <p:cNvPr id="5" name="Footer Placeholder 4"/>
          <p:cNvSpPr>
            <a:spLocks noGrp="1"/>
          </p:cNvSpPr>
          <p:nvPr>
            <p:ph type="ftr" sz="quarter" idx="11"/>
          </p:nvPr>
        </p:nvSpPr>
        <p:spPr>
          <a:xfrm rot="16200000">
            <a:off x="5376575" y="7561265"/>
            <a:ext cx="2314575" cy="486833"/>
          </a:xfrm>
        </p:spPr>
        <p:txBody>
          <a:bodyPr/>
          <a:lstStyle>
            <a:lvl1pPr algn="l">
              <a:defRPr sz="1600">
                <a:solidFill>
                  <a:schemeClr val="bg1"/>
                </a:solidFill>
              </a:defRPr>
            </a:lvl1pPr>
          </a:lstStyle>
          <a:p>
            <a:endParaRPr lang="en-US" dirty="0"/>
          </a:p>
        </p:txBody>
      </p:sp>
      <p:sp>
        <p:nvSpPr>
          <p:cNvPr id="12" name="Rectangle 11"/>
          <p:cNvSpPr/>
          <p:nvPr userDrawn="1"/>
        </p:nvSpPr>
        <p:spPr>
          <a:xfrm>
            <a:off x="0" y="7876662"/>
            <a:ext cx="4085303" cy="1267338"/>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78641" y="7935545"/>
            <a:ext cx="1321348" cy="574786"/>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09939" y="8594083"/>
            <a:ext cx="1296233" cy="398952"/>
          </a:xfrm>
          <a:prstGeom prst="rect">
            <a:avLst/>
          </a:prstGeom>
        </p:spPr>
      </p:pic>
    </p:spTree>
    <p:extLst>
      <p:ext uri="{BB962C8B-B14F-4D97-AF65-F5344CB8AC3E}">
        <p14:creationId xmlns:p14="http://schemas.microsoft.com/office/powerpoint/2010/main" val="428626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E7CBC2-C5EF-4693-BD77-8082BE3D428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44432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E7CBC2-C5EF-4693-BD77-8082BE3D4280}"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80990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E7CBC2-C5EF-4693-BD77-8082BE3D4280}"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439604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7CBC2-C5EF-4693-BD77-8082BE3D4280}"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1614362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5E7CBC2-C5EF-4693-BD77-8082BE3D428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30269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5E7CBC2-C5EF-4693-BD77-8082BE3D428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C6763-0C15-442D-9AFB-A3513C2F67C8}" type="slidenum">
              <a:rPr lang="en-US" smtClean="0"/>
              <a:t>‹#›</a:t>
            </a:fld>
            <a:endParaRPr lang="en-US"/>
          </a:p>
        </p:txBody>
      </p:sp>
    </p:spTree>
    <p:extLst>
      <p:ext uri="{BB962C8B-B14F-4D97-AF65-F5344CB8AC3E}">
        <p14:creationId xmlns:p14="http://schemas.microsoft.com/office/powerpoint/2010/main" val="263530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5E7CBC2-C5EF-4693-BD77-8082BE3D4280}" type="datetimeFigureOut">
              <a:rPr lang="en-US" smtClean="0"/>
              <a:t>9/21/2022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08C6763-0C15-442D-9AFB-A3513C2F67C8}" type="slidenum">
              <a:rPr lang="en-US" smtClean="0"/>
              <a:t>‹#›</a:t>
            </a:fld>
            <a:endParaRPr lang="en-US"/>
          </a:p>
        </p:txBody>
      </p:sp>
    </p:spTree>
    <p:extLst>
      <p:ext uri="{BB962C8B-B14F-4D97-AF65-F5344CB8AC3E}">
        <p14:creationId xmlns:p14="http://schemas.microsoft.com/office/powerpoint/2010/main" val="2807615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6793" y="1560460"/>
            <a:ext cx="5695277" cy="1089529"/>
          </a:xfrm>
        </p:spPr>
        <p:txBody>
          <a:bodyPr>
            <a:spAutoFit/>
          </a:bodyPr>
          <a:lstStyle/>
          <a:p>
            <a:r>
              <a:rPr lang="en-US" dirty="0"/>
              <a:t>Your Program Name</a:t>
            </a:r>
            <a:br>
              <a:rPr lang="en-US" dirty="0"/>
            </a:br>
            <a:r>
              <a:rPr lang="en-US" dirty="0"/>
              <a:t>Local Phenology Program</a:t>
            </a:r>
          </a:p>
        </p:txBody>
      </p:sp>
      <p:sp>
        <p:nvSpPr>
          <p:cNvPr id="5" name="TextBox 4"/>
          <p:cNvSpPr txBox="1"/>
          <p:nvPr/>
        </p:nvSpPr>
        <p:spPr>
          <a:xfrm rot="16200000">
            <a:off x="5923508" y="1064340"/>
            <a:ext cx="1254713" cy="584775"/>
          </a:xfrm>
          <a:prstGeom prst="rect">
            <a:avLst/>
          </a:prstGeom>
          <a:noFill/>
        </p:spPr>
        <p:txBody>
          <a:bodyPr wrap="square" rtlCol="0">
            <a:spAutoFit/>
          </a:bodyPr>
          <a:lstStyle/>
          <a:p>
            <a:pPr algn="ctr"/>
            <a:r>
              <a:rPr lang="en-US" sz="1600" dirty="0">
                <a:solidFill>
                  <a:schemeClr val="bg1"/>
                </a:solidFill>
              </a:rPr>
              <a:t>MONTH AND YEAR</a:t>
            </a:r>
          </a:p>
        </p:txBody>
      </p:sp>
      <p:sp>
        <p:nvSpPr>
          <p:cNvPr id="6" name="TextBox 5"/>
          <p:cNvSpPr txBox="1"/>
          <p:nvPr/>
        </p:nvSpPr>
        <p:spPr>
          <a:xfrm rot="16200000">
            <a:off x="4390225" y="6828832"/>
            <a:ext cx="4291782" cy="338554"/>
          </a:xfrm>
          <a:prstGeom prst="rect">
            <a:avLst/>
          </a:prstGeom>
          <a:noFill/>
        </p:spPr>
        <p:txBody>
          <a:bodyPr wrap="square" rtlCol="0">
            <a:spAutoFit/>
          </a:bodyPr>
          <a:lstStyle/>
          <a:p>
            <a:pPr algn="ctr"/>
            <a:r>
              <a:rPr lang="en-US" sz="1600" dirty="0">
                <a:solidFill>
                  <a:schemeClr val="bg1"/>
                </a:solidFill>
              </a:rPr>
              <a:t>Your Program Name Local Phenology Program</a:t>
            </a:r>
          </a:p>
        </p:txBody>
      </p:sp>
      <p:sp>
        <p:nvSpPr>
          <p:cNvPr id="7" name="TextBox 6"/>
          <p:cNvSpPr txBox="1"/>
          <p:nvPr/>
        </p:nvSpPr>
        <p:spPr>
          <a:xfrm>
            <a:off x="3319126" y="6388769"/>
            <a:ext cx="2847639" cy="2329070"/>
          </a:xfrm>
          <a:prstGeom prst="rect">
            <a:avLst/>
          </a:prstGeom>
          <a:noFill/>
          <a:ln>
            <a:solidFill>
              <a:schemeClr val="tx1">
                <a:lumMod val="50000"/>
                <a:lumOff val="50000"/>
              </a:schemeClr>
            </a:solidFill>
          </a:ln>
        </p:spPr>
        <p:txBody>
          <a:bodyPr wrap="none" rtlCol="0" anchor="ctr">
            <a:noAutofit/>
          </a:bodyPr>
          <a:lstStyle/>
          <a:p>
            <a:pPr algn="ctr"/>
            <a:r>
              <a:rPr lang="en-US" sz="1100" b="1" spc="70" dirty="0">
                <a:solidFill>
                  <a:srgbClr val="F68846"/>
                </a:solidFill>
                <a:cs typeface="Arial"/>
              </a:rPr>
              <a:t>Photo from your program</a:t>
            </a:r>
            <a:endParaRPr lang="en-US" sz="1100" dirty="0">
              <a:cs typeface="Arial"/>
            </a:endParaRPr>
          </a:p>
          <a:p>
            <a:pPr algn="ctr"/>
            <a:endParaRPr lang="en-US" sz="1100" dirty="0"/>
          </a:p>
        </p:txBody>
      </p:sp>
      <p:sp>
        <p:nvSpPr>
          <p:cNvPr id="8" name="object 76"/>
          <p:cNvSpPr txBox="1"/>
          <p:nvPr/>
        </p:nvSpPr>
        <p:spPr>
          <a:xfrm>
            <a:off x="3343990" y="8717838"/>
            <a:ext cx="3022848" cy="320231"/>
          </a:xfrm>
          <a:prstGeom prst="rect">
            <a:avLst/>
          </a:prstGeom>
        </p:spPr>
        <p:txBody>
          <a:bodyPr vert="horz" wrap="square" lIns="0" tIns="0" rIns="0" bIns="0" rtlCol="0">
            <a:noAutofit/>
          </a:bodyPr>
          <a:lstStyle/>
          <a:p>
            <a:pPr marL="12700" marR="12700" indent="-635">
              <a:lnSpc>
                <a:spcPts val="1250"/>
              </a:lnSpc>
            </a:pPr>
            <a:r>
              <a:rPr lang="en-US" sz="1100" spc="-30" dirty="0">
                <a:solidFill>
                  <a:srgbClr val="58595B"/>
                </a:solidFill>
                <a:cs typeface="Arial"/>
              </a:rPr>
              <a:t>Caption for your photo</a:t>
            </a:r>
            <a:endParaRPr sz="1100" dirty="0">
              <a:cs typeface="Arial"/>
            </a:endParaRPr>
          </a:p>
        </p:txBody>
      </p:sp>
      <p:sp>
        <p:nvSpPr>
          <p:cNvPr id="10" name="object 83"/>
          <p:cNvSpPr/>
          <p:nvPr/>
        </p:nvSpPr>
        <p:spPr>
          <a:xfrm>
            <a:off x="303044" y="0"/>
            <a:ext cx="2105818" cy="1468310"/>
          </a:xfrm>
          <a:prstGeom prst="rect">
            <a:avLst/>
          </a:prstGeom>
          <a:blipFill>
            <a:blip r:embed="rId2" cstate="print"/>
            <a:stretch>
              <a:fillRect/>
            </a:stretch>
          </a:blipFill>
        </p:spPr>
        <p:txBody>
          <a:bodyPr wrap="square" lIns="0" tIns="0" rIns="0" bIns="0" rtlCol="0">
            <a:noAutofit/>
          </a:bodyPr>
          <a:lstStyle/>
          <a:p>
            <a:endParaRPr dirty="0">
              <a:solidFill>
                <a:schemeClr val="accent6">
                  <a:lumMod val="75000"/>
                </a:schemeClr>
              </a:solidFill>
            </a:endParaRPr>
          </a:p>
        </p:txBody>
      </p:sp>
      <p:sp>
        <p:nvSpPr>
          <p:cNvPr id="9" name="object 85"/>
          <p:cNvSpPr txBox="1"/>
          <p:nvPr/>
        </p:nvSpPr>
        <p:spPr>
          <a:xfrm>
            <a:off x="618016" y="248108"/>
            <a:ext cx="1475874" cy="962526"/>
          </a:xfrm>
          <a:prstGeom prst="rect">
            <a:avLst/>
          </a:prstGeom>
        </p:spPr>
        <p:txBody>
          <a:bodyPr vert="horz" wrap="square" lIns="0" tIns="0" rIns="0" bIns="0" rtlCol="0" anchor="ctr">
            <a:noAutofit/>
          </a:bodyPr>
          <a:lstStyle/>
          <a:p>
            <a:pPr marL="12700" algn="ctr">
              <a:lnSpc>
                <a:spcPct val="100000"/>
              </a:lnSpc>
            </a:pPr>
            <a:r>
              <a:rPr lang="en-US" sz="1100" b="1" spc="70" dirty="0">
                <a:solidFill>
                  <a:srgbClr val="F68846"/>
                </a:solidFill>
                <a:cs typeface="Arial"/>
              </a:rPr>
              <a:t>Your logo here</a:t>
            </a:r>
            <a:endParaRPr sz="1100" b="1" spc="70" dirty="0">
              <a:solidFill>
                <a:srgbClr val="F68846"/>
              </a:solidFill>
              <a:cs typeface="Arial"/>
            </a:endParaRPr>
          </a:p>
        </p:txBody>
      </p:sp>
    </p:spTree>
    <p:extLst>
      <p:ext uri="{BB962C8B-B14F-4D97-AF65-F5344CB8AC3E}">
        <p14:creationId xmlns:p14="http://schemas.microsoft.com/office/powerpoint/2010/main" val="10200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4390225" y="6828832"/>
            <a:ext cx="4291782" cy="338554"/>
          </a:xfrm>
          <a:prstGeom prst="rect">
            <a:avLst/>
          </a:prstGeom>
          <a:noFill/>
        </p:spPr>
        <p:txBody>
          <a:bodyPr wrap="square" rtlCol="0">
            <a:spAutoFit/>
          </a:bodyPr>
          <a:lstStyle/>
          <a:p>
            <a:pPr algn="ctr"/>
            <a:r>
              <a:rPr lang="en-US" sz="1600" dirty="0">
                <a:solidFill>
                  <a:schemeClr val="bg1"/>
                </a:solidFill>
              </a:rPr>
              <a:t>Your Program Name Local Phenology Program</a:t>
            </a:r>
          </a:p>
        </p:txBody>
      </p:sp>
      <p:sp>
        <p:nvSpPr>
          <p:cNvPr id="3" name="TextBox 2"/>
          <p:cNvSpPr txBox="1"/>
          <p:nvPr/>
        </p:nvSpPr>
        <p:spPr>
          <a:xfrm rot="16200000">
            <a:off x="5905062" y="722998"/>
            <a:ext cx="1254713" cy="584775"/>
          </a:xfrm>
          <a:prstGeom prst="rect">
            <a:avLst/>
          </a:prstGeom>
          <a:noFill/>
        </p:spPr>
        <p:txBody>
          <a:bodyPr wrap="square" rtlCol="0">
            <a:spAutoFit/>
          </a:bodyPr>
          <a:lstStyle/>
          <a:p>
            <a:pPr algn="ctr"/>
            <a:r>
              <a:rPr lang="en-US" sz="1600" dirty="0">
                <a:solidFill>
                  <a:schemeClr val="bg1"/>
                </a:solidFill>
              </a:rPr>
              <a:t>MONTH AND YEAR</a:t>
            </a:r>
          </a:p>
        </p:txBody>
      </p:sp>
      <p:sp>
        <p:nvSpPr>
          <p:cNvPr id="4" name="object 2"/>
          <p:cNvSpPr txBox="1"/>
          <p:nvPr/>
        </p:nvSpPr>
        <p:spPr>
          <a:xfrm>
            <a:off x="329045" y="2111264"/>
            <a:ext cx="2862469" cy="1685077"/>
          </a:xfrm>
          <a:prstGeom prst="rect">
            <a:avLst/>
          </a:prstGeom>
        </p:spPr>
        <p:txBody>
          <a:bodyPr vert="horz" wrap="square" lIns="0" tIns="0" rIns="0" bIns="0" rtlCol="0">
            <a:spAutoFit/>
          </a:bodyPr>
          <a:lstStyle/>
          <a:p>
            <a:pPr marL="23495" marR="859155" algn="just">
              <a:lnSpc>
                <a:spcPct val="100000"/>
              </a:lnSpc>
            </a:pPr>
            <a:r>
              <a:rPr lang="en-US" sz="1200" b="1" spc="70" dirty="0">
                <a:solidFill>
                  <a:srgbClr val="F68846"/>
                </a:solidFill>
                <a:cs typeface="Arial"/>
              </a:rPr>
              <a:t>Our Program</a:t>
            </a:r>
            <a:endParaRPr sz="1200" dirty="0">
              <a:cs typeface="Arial"/>
            </a:endParaRPr>
          </a:p>
          <a:p>
            <a:pPr marL="21590" marR="12700" algn="just">
              <a:lnSpc>
                <a:spcPts val="1250"/>
              </a:lnSpc>
              <a:spcBef>
                <a:spcPts val="30"/>
              </a:spcBef>
            </a:pPr>
            <a:r>
              <a:rPr lang="en-US" sz="1200" spc="30" dirty="0">
                <a:solidFill>
                  <a:srgbClr val="58595B"/>
                </a:solidFill>
                <a:cs typeface="Arial"/>
              </a:rPr>
              <a:t>Your program description here Your program description here Your program description here Your program description here Your program description here Your program description here Your program description here Your program description here Your program description here Your program description here Your program description here.</a:t>
            </a:r>
            <a:endParaRPr sz="1200" spc="30" dirty="0">
              <a:solidFill>
                <a:srgbClr val="58595B"/>
              </a:solidFill>
              <a:cs typeface="Arial"/>
            </a:endParaRPr>
          </a:p>
        </p:txBody>
      </p:sp>
      <p:sp>
        <p:nvSpPr>
          <p:cNvPr id="5" name="object 2"/>
          <p:cNvSpPr txBox="1"/>
          <p:nvPr/>
        </p:nvSpPr>
        <p:spPr>
          <a:xfrm>
            <a:off x="3396452" y="2155667"/>
            <a:ext cx="2814083" cy="1422081"/>
          </a:xfrm>
          <a:prstGeom prst="rect">
            <a:avLst/>
          </a:prstGeom>
          <a:solidFill>
            <a:schemeClr val="accent2">
              <a:lumMod val="75000"/>
              <a:alpha val="90000"/>
            </a:schemeClr>
          </a:solidFill>
        </p:spPr>
        <p:txBody>
          <a:bodyPr vert="horz" wrap="square" lIns="91440" tIns="365760" rIns="91440" bIns="457200" numCol="1" rtlCol="0" anchor="ctr">
            <a:noAutofit/>
          </a:bodyPr>
          <a:lstStyle/>
          <a:p>
            <a:pPr marL="23495" marR="859155">
              <a:lnSpc>
                <a:spcPct val="100000"/>
              </a:lnSpc>
            </a:pPr>
            <a:endParaRPr lang="en-US" sz="1100" spc="30" dirty="0">
              <a:solidFill>
                <a:schemeClr val="bg1"/>
              </a:solidFill>
              <a:latin typeface="Arial"/>
              <a:cs typeface="Arial"/>
            </a:endParaRPr>
          </a:p>
        </p:txBody>
      </p:sp>
      <p:sp>
        <p:nvSpPr>
          <p:cNvPr id="6" name="object 3"/>
          <p:cNvSpPr txBox="1"/>
          <p:nvPr/>
        </p:nvSpPr>
        <p:spPr>
          <a:xfrm>
            <a:off x="4186778" y="2192803"/>
            <a:ext cx="1233430" cy="190144"/>
          </a:xfrm>
          <a:prstGeom prst="rect">
            <a:avLst/>
          </a:prstGeom>
          <a:noFill/>
        </p:spPr>
        <p:txBody>
          <a:bodyPr vert="horz" wrap="square" lIns="0" tIns="0" rIns="0" bIns="0" rtlCol="0">
            <a:noAutofit/>
          </a:bodyPr>
          <a:lstStyle/>
          <a:p>
            <a:pPr marL="12700" algn="ctr">
              <a:lnSpc>
                <a:spcPct val="100000"/>
              </a:lnSpc>
            </a:pPr>
            <a:r>
              <a:rPr lang="en-US" sz="1400" b="1" dirty="0">
                <a:solidFill>
                  <a:srgbClr val="FFFFFF"/>
                </a:solidFill>
                <a:cs typeface="Arial"/>
              </a:rPr>
              <a:t>FOCAL SPECIES</a:t>
            </a:r>
            <a:endParaRPr lang="en-US" sz="1400" dirty="0">
              <a:cs typeface="Arial"/>
            </a:endParaRPr>
          </a:p>
        </p:txBody>
      </p:sp>
      <p:sp>
        <p:nvSpPr>
          <p:cNvPr id="8" name="TextBox 7"/>
          <p:cNvSpPr txBox="1"/>
          <p:nvPr/>
        </p:nvSpPr>
        <p:spPr>
          <a:xfrm>
            <a:off x="3537179" y="2385386"/>
            <a:ext cx="1208792" cy="1015663"/>
          </a:xfrm>
          <a:prstGeom prst="rect">
            <a:avLst/>
          </a:prstGeom>
          <a:noFill/>
        </p:spPr>
        <p:txBody>
          <a:bodyPr wrap="none" rtlCol="0">
            <a:spAutoFit/>
          </a:bodyPr>
          <a:lstStyle/>
          <a:p>
            <a:pPr marL="171450" indent="-171450">
              <a:buFont typeface="Arial" panose="020B0604020202020204" pitchFamily="34" charset="0"/>
              <a:buChar char="•"/>
            </a:pPr>
            <a:r>
              <a:rPr lang="en-US" sz="1200" dirty="0">
                <a:solidFill>
                  <a:schemeClr val="bg1"/>
                </a:solidFill>
              </a:rPr>
              <a:t>Focal species </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p:txBody>
      </p:sp>
      <p:sp>
        <p:nvSpPr>
          <p:cNvPr id="9" name="TextBox 8"/>
          <p:cNvSpPr txBox="1"/>
          <p:nvPr/>
        </p:nvSpPr>
        <p:spPr>
          <a:xfrm>
            <a:off x="4923612" y="2382947"/>
            <a:ext cx="1208792" cy="1015663"/>
          </a:xfrm>
          <a:prstGeom prst="rect">
            <a:avLst/>
          </a:prstGeom>
          <a:noFill/>
        </p:spPr>
        <p:txBody>
          <a:bodyPr wrap="none" rtlCol="0">
            <a:spAutoFit/>
          </a:bodyPr>
          <a:lstStyle/>
          <a:p>
            <a:pPr marL="171450" indent="-171450">
              <a:buFont typeface="Arial" panose="020B0604020202020204" pitchFamily="34" charset="0"/>
              <a:buChar char="•"/>
            </a:pPr>
            <a:r>
              <a:rPr lang="en-US" sz="1200" dirty="0">
                <a:solidFill>
                  <a:schemeClr val="bg1"/>
                </a:solidFill>
              </a:rPr>
              <a:t>Focal species </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a:p>
            <a:pPr marL="171450" indent="-171450">
              <a:buFont typeface="Arial" panose="020B0604020202020204" pitchFamily="34" charset="0"/>
              <a:buChar char="•"/>
            </a:pPr>
            <a:r>
              <a:rPr lang="en-US" sz="1200" dirty="0">
                <a:solidFill>
                  <a:schemeClr val="bg1"/>
                </a:solidFill>
              </a:rPr>
              <a:t>Focal species</a:t>
            </a:r>
          </a:p>
        </p:txBody>
      </p:sp>
      <p:sp>
        <p:nvSpPr>
          <p:cNvPr id="10" name="object 2"/>
          <p:cNvSpPr txBox="1"/>
          <p:nvPr/>
        </p:nvSpPr>
        <p:spPr>
          <a:xfrm>
            <a:off x="329045" y="3887444"/>
            <a:ext cx="5803359" cy="2331264"/>
          </a:xfrm>
          <a:prstGeom prst="rect">
            <a:avLst/>
          </a:prstGeom>
          <a:ln>
            <a:solidFill>
              <a:schemeClr val="tx1">
                <a:lumMod val="50000"/>
                <a:lumOff val="50000"/>
              </a:schemeClr>
            </a:solidFill>
          </a:ln>
        </p:spPr>
        <p:txBody>
          <a:bodyPr vert="horz" wrap="square" lIns="91440" tIns="91440" rIns="0" bIns="0" rtlCol="0">
            <a:noAutofit/>
          </a:bodyPr>
          <a:lstStyle/>
          <a:p>
            <a:pPr marL="23495" marR="859155" algn="just">
              <a:lnSpc>
                <a:spcPct val="100000"/>
              </a:lnSpc>
            </a:pPr>
            <a:r>
              <a:rPr lang="en-US" sz="1200" b="1" spc="70" dirty="0">
                <a:solidFill>
                  <a:srgbClr val="F68846"/>
                </a:solidFill>
                <a:cs typeface="Arial"/>
              </a:rPr>
              <a:t>What We’re Finding</a:t>
            </a:r>
            <a:endParaRPr sz="1200" dirty="0">
              <a:cs typeface="Arial"/>
            </a:endParaRPr>
          </a:p>
          <a:p>
            <a:pPr marL="21590" marR="12700" algn="just">
              <a:lnSpc>
                <a:spcPts val="1250"/>
              </a:lnSpc>
              <a:spcBef>
                <a:spcPts val="30"/>
              </a:spcBef>
            </a:pPr>
            <a:r>
              <a:rPr lang="en-US" sz="1200" spc="30" dirty="0">
                <a:solidFill>
                  <a:srgbClr val="58595B"/>
                </a:solidFill>
                <a:cs typeface="Arial"/>
              </a:rPr>
              <a:t>Insert your data visualization here, or an additional photo of your observers</a:t>
            </a:r>
          </a:p>
          <a:p>
            <a:pPr marL="22860" marR="12700" indent="-1270" algn="just">
              <a:lnSpc>
                <a:spcPts val="1250"/>
              </a:lnSpc>
              <a:spcBef>
                <a:spcPts val="30"/>
              </a:spcBef>
            </a:pPr>
            <a:endParaRPr lang="en-US" sz="1200" dirty="0">
              <a:cs typeface="Arial"/>
            </a:endParaRPr>
          </a:p>
          <a:p>
            <a:pPr marL="22860" marR="12700" indent="-1270" algn="just">
              <a:lnSpc>
                <a:spcPts val="1250"/>
              </a:lnSpc>
              <a:spcBef>
                <a:spcPts val="30"/>
              </a:spcBef>
            </a:pPr>
            <a:endParaRPr sz="1200" dirty="0">
              <a:cs typeface="Arial"/>
            </a:endParaRPr>
          </a:p>
        </p:txBody>
      </p:sp>
      <p:sp>
        <p:nvSpPr>
          <p:cNvPr id="11" name="object 76"/>
          <p:cNvSpPr txBox="1"/>
          <p:nvPr/>
        </p:nvSpPr>
        <p:spPr>
          <a:xfrm>
            <a:off x="329045" y="6218708"/>
            <a:ext cx="5803359" cy="263276"/>
          </a:xfrm>
          <a:prstGeom prst="rect">
            <a:avLst/>
          </a:prstGeom>
        </p:spPr>
        <p:txBody>
          <a:bodyPr vert="horz" wrap="square" lIns="0" tIns="0" rIns="0" bIns="0" rtlCol="0">
            <a:noAutofit/>
          </a:bodyPr>
          <a:lstStyle/>
          <a:p>
            <a:pPr marL="12700" marR="12700" indent="-635">
              <a:lnSpc>
                <a:spcPts val="1250"/>
              </a:lnSpc>
            </a:pPr>
            <a:r>
              <a:rPr lang="en-US" sz="1100" spc="-30" dirty="0">
                <a:solidFill>
                  <a:srgbClr val="58595B"/>
                </a:solidFill>
                <a:cs typeface="Arial"/>
              </a:rPr>
              <a:t>Caption for your visualization or photo</a:t>
            </a:r>
            <a:endParaRPr sz="1100" dirty="0">
              <a:cs typeface="Arial"/>
            </a:endParaRPr>
          </a:p>
        </p:txBody>
      </p:sp>
      <p:sp>
        <p:nvSpPr>
          <p:cNvPr id="12" name="object 2"/>
          <p:cNvSpPr txBox="1"/>
          <p:nvPr/>
        </p:nvSpPr>
        <p:spPr>
          <a:xfrm>
            <a:off x="329045" y="6572551"/>
            <a:ext cx="2862469" cy="1166986"/>
          </a:xfrm>
          <a:prstGeom prst="rect">
            <a:avLst/>
          </a:prstGeom>
        </p:spPr>
        <p:txBody>
          <a:bodyPr vert="horz" wrap="square" lIns="0" tIns="0" rIns="0" bIns="0" rtlCol="0">
            <a:spAutoFit/>
          </a:bodyPr>
          <a:lstStyle/>
          <a:p>
            <a:pPr marL="27305" marR="906780" indent="-6985">
              <a:lnSpc>
                <a:spcPts val="1250"/>
              </a:lnSpc>
            </a:pPr>
            <a:r>
              <a:rPr lang="en-US" sz="1200" b="1" spc="-10" dirty="0">
                <a:solidFill>
                  <a:srgbClr val="F68846"/>
                </a:solidFill>
                <a:cs typeface="Arial"/>
              </a:rPr>
              <a:t>Our Impact</a:t>
            </a:r>
            <a:endParaRPr sz="1200" dirty="0">
              <a:cs typeface="Arial"/>
            </a:endParaRPr>
          </a:p>
          <a:p>
            <a:pPr marL="24130" marR="12700" indent="-12065" algn="just">
              <a:lnSpc>
                <a:spcPts val="1250"/>
              </a:lnSpc>
            </a:pPr>
            <a:r>
              <a:rPr lang="en-US" sz="1200" spc="30" dirty="0">
                <a:solidFill>
                  <a:srgbClr val="58595B"/>
                </a:solidFill>
                <a:cs typeface="Arial"/>
              </a:rPr>
              <a:t>Your impact statement here Your impact statement here Your impact statement here Your impact statement here Your impact statement here Your impact statement here Your impact statement here Your impact statement here</a:t>
            </a:r>
          </a:p>
        </p:txBody>
      </p:sp>
      <p:sp>
        <p:nvSpPr>
          <p:cNvPr id="13" name="object 2"/>
          <p:cNvSpPr txBox="1"/>
          <p:nvPr/>
        </p:nvSpPr>
        <p:spPr>
          <a:xfrm>
            <a:off x="3425947" y="6600318"/>
            <a:ext cx="2706457" cy="1500411"/>
          </a:xfrm>
          <a:prstGeom prst="rect">
            <a:avLst/>
          </a:prstGeom>
        </p:spPr>
        <p:txBody>
          <a:bodyPr vert="horz" wrap="square" lIns="0" tIns="0" rIns="0" bIns="0" rtlCol="0">
            <a:spAutoFit/>
          </a:bodyPr>
          <a:lstStyle/>
          <a:p>
            <a:pPr marL="27305" marR="906780" indent="-6985">
              <a:lnSpc>
                <a:spcPts val="1250"/>
              </a:lnSpc>
            </a:pPr>
            <a:r>
              <a:rPr lang="en-US" sz="1200" b="1" spc="-10" dirty="0">
                <a:solidFill>
                  <a:srgbClr val="F68846"/>
                </a:solidFill>
                <a:cs typeface="Arial"/>
              </a:rPr>
              <a:t>How to Get Involved</a:t>
            </a:r>
            <a:endParaRPr sz="1200" dirty="0">
              <a:cs typeface="Arial"/>
            </a:endParaRPr>
          </a:p>
          <a:p>
            <a:pPr marL="24130" marR="12700" indent="-12065" algn="just">
              <a:lnSpc>
                <a:spcPts val="1250"/>
              </a:lnSpc>
            </a:pPr>
            <a:r>
              <a:rPr lang="en-US" sz="1200" spc="30" dirty="0">
                <a:solidFill>
                  <a:srgbClr val="58595B"/>
                </a:solidFill>
                <a:cs typeface="Arial"/>
              </a:rPr>
              <a:t>How to get involved How to get involved How to get involved How to get involved How to get involved How to get involved How to get involved How to get involved How to get involved How to get involved How to get involved How to get involved</a:t>
            </a:r>
          </a:p>
          <a:p>
            <a:pPr marL="24130" marR="12700" indent="-12065" algn="just">
              <a:lnSpc>
                <a:spcPts val="1250"/>
              </a:lnSpc>
            </a:pPr>
            <a:endParaRPr lang="en-US" sz="1200" spc="30" dirty="0">
              <a:solidFill>
                <a:srgbClr val="58595B"/>
              </a:solidFill>
              <a:cs typeface="Arial"/>
            </a:endParaRPr>
          </a:p>
          <a:p>
            <a:pPr marL="24130" marR="12700" indent="-12065" algn="just">
              <a:lnSpc>
                <a:spcPts val="1250"/>
              </a:lnSpc>
            </a:pPr>
            <a:endParaRPr lang="en-US" sz="1200" spc="30" dirty="0">
              <a:solidFill>
                <a:srgbClr val="58595B"/>
              </a:solidFill>
              <a:cs typeface="Arial"/>
            </a:endParaRPr>
          </a:p>
        </p:txBody>
      </p:sp>
      <p:sp>
        <p:nvSpPr>
          <p:cNvPr id="14" name="object 3"/>
          <p:cNvSpPr txBox="1"/>
          <p:nvPr/>
        </p:nvSpPr>
        <p:spPr>
          <a:xfrm>
            <a:off x="329045" y="7951451"/>
            <a:ext cx="770887" cy="287220"/>
          </a:xfrm>
          <a:prstGeom prst="rect">
            <a:avLst/>
          </a:prstGeom>
          <a:noFill/>
        </p:spPr>
        <p:txBody>
          <a:bodyPr vert="horz" wrap="square" lIns="0" tIns="0" rIns="0" bIns="0" rtlCol="0">
            <a:noAutofit/>
          </a:bodyPr>
          <a:lstStyle/>
          <a:p>
            <a:pPr marL="12700">
              <a:lnSpc>
                <a:spcPct val="100000"/>
              </a:lnSpc>
            </a:pPr>
            <a:r>
              <a:rPr lang="en-US" sz="1200" b="1" dirty="0">
                <a:solidFill>
                  <a:srgbClr val="FFFFFF"/>
                </a:solidFill>
                <a:latin typeface="Arial"/>
                <a:cs typeface="Arial"/>
              </a:rPr>
              <a:t>CONTACT</a:t>
            </a:r>
            <a:endParaRPr lang="en-US" sz="1200" dirty="0">
              <a:latin typeface="Arial"/>
              <a:cs typeface="Arial"/>
            </a:endParaRPr>
          </a:p>
        </p:txBody>
      </p:sp>
      <p:sp>
        <p:nvSpPr>
          <p:cNvPr id="15" name="TextBox 14"/>
          <p:cNvSpPr txBox="1"/>
          <p:nvPr/>
        </p:nvSpPr>
        <p:spPr>
          <a:xfrm>
            <a:off x="245827" y="8155400"/>
            <a:ext cx="1558696" cy="276999"/>
          </a:xfrm>
          <a:prstGeom prst="rect">
            <a:avLst/>
          </a:prstGeom>
          <a:noFill/>
        </p:spPr>
        <p:txBody>
          <a:bodyPr wrap="none" rtlCol="0">
            <a:spAutoFit/>
          </a:bodyPr>
          <a:lstStyle/>
          <a:p>
            <a:r>
              <a:rPr lang="en-US" sz="1200" dirty="0">
                <a:solidFill>
                  <a:schemeClr val="bg1"/>
                </a:solidFill>
              </a:rPr>
              <a:t>Your contact info here</a:t>
            </a:r>
          </a:p>
        </p:txBody>
      </p:sp>
      <p:pic>
        <p:nvPicPr>
          <p:cNvPr id="16" name="Picture 15" descr="Logo&#10;&#10;Description automatically generated">
            <a:extLst>
              <a:ext uri="{FF2B5EF4-FFF2-40B4-BE49-F238E27FC236}">
                <a16:creationId xmlns:a16="http://schemas.microsoft.com/office/drawing/2014/main" id="{BD49B756-3A06-C6D2-781C-1A25E6346BF2}"/>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4492487" y="8586968"/>
            <a:ext cx="1459025" cy="452560"/>
          </a:xfrm>
          <a:prstGeom prst="rect">
            <a:avLst/>
          </a:prstGeom>
        </p:spPr>
      </p:pic>
    </p:spTree>
    <p:extLst>
      <p:ext uri="{BB962C8B-B14F-4D97-AF65-F5344CB8AC3E}">
        <p14:creationId xmlns:p14="http://schemas.microsoft.com/office/powerpoint/2010/main" val="32861438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218</Words>
  <Application>Microsoft Office PowerPoint</Application>
  <PresentationFormat>Letter Paper (8.5x11 in)</PresentationFormat>
  <Paragraphs>30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Your Program Name Local Phenology Program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erinposthumus</dc:creator>
  <cp:lastModifiedBy>Brewer, Samantha - (samanthabrewer)</cp:lastModifiedBy>
  <cp:revision>17</cp:revision>
  <cp:lastPrinted>2017-12-05T22:10:42Z</cp:lastPrinted>
  <dcterms:created xsi:type="dcterms:W3CDTF">2017-12-05T18:17:36Z</dcterms:created>
  <dcterms:modified xsi:type="dcterms:W3CDTF">2022-09-21T20:15:09Z</dcterms:modified>
</cp:coreProperties>
</file>